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435" r:id="rId4"/>
    <p:sldId id="436" r:id="rId5"/>
    <p:sldId id="437" r:id="rId6"/>
    <p:sldId id="440" r:id="rId7"/>
    <p:sldId id="270" r:id="rId8"/>
    <p:sldId id="438" r:id="rId9"/>
    <p:sldId id="439" r:id="rId10"/>
    <p:sldId id="257" r:id="rId11"/>
    <p:sldId id="443" r:id="rId12"/>
    <p:sldId id="441" r:id="rId13"/>
    <p:sldId id="271" r:id="rId14"/>
    <p:sldId id="272" r:id="rId15"/>
    <p:sldId id="273" r:id="rId16"/>
    <p:sldId id="258" r:id="rId17"/>
    <p:sldId id="427" r:id="rId18"/>
    <p:sldId id="428" r:id="rId19"/>
    <p:sldId id="429" r:id="rId20"/>
    <p:sldId id="430" r:id="rId21"/>
    <p:sldId id="431" r:id="rId22"/>
    <p:sldId id="433" r:id="rId23"/>
    <p:sldId id="434" r:id="rId24"/>
    <p:sldId id="442" r:id="rId25"/>
    <p:sldId id="261" r:id="rId26"/>
    <p:sldId id="263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1C9B0-65B1-E44E-93B0-F3FE4AB5967A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9025-6B23-014A-AFB0-15D0C83AC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5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species compare the dynamics of growth</a:t>
            </a:r>
            <a:r>
              <a:rPr lang="en-US" baseline="0" dirty="0"/>
              <a:t> at it’s high and low elevation range margins to the range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901EA-78B9-7C45-81D1-D3DEA4024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6396-B115-574B-B1E8-47C1ED213075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df"/><Relationship Id="rId5" Type="http://schemas.openxmlformats.org/officeDocument/2006/relationships/image" Target="../media/image16.png"/><Relationship Id="rId4" Type="http://schemas.openxmlformats.org/officeDocument/2006/relationships/image" Target="../media/image14.pd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18.JP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mixed-models/" TargetMode="External"/><Relationship Id="rId2" Type="http://schemas.openxmlformats.org/officeDocument/2006/relationships/hyperlink" Target="mailto:r-sig-mixed-models@r-project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8264" r="88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/>
              <a:t>Linear Mixed Effects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37283" cy="2505856"/>
          </a:xfrm>
          <a:solidFill>
            <a:srgbClr val="FFFFFF">
              <a:alpha val="72941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a.k.a. Dealing with non-independence in your data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Leander Anderegg</a:t>
            </a:r>
          </a:p>
          <a:p>
            <a:endParaRPr lang="en-US" sz="2162" dirty="0">
              <a:solidFill>
                <a:schemeClr val="tx1"/>
              </a:solidFill>
            </a:endParaRPr>
          </a:p>
          <a:p>
            <a:r>
              <a:rPr lang="en-US" sz="2100" dirty="0">
                <a:solidFill>
                  <a:schemeClr val="tx1"/>
                </a:solidFill>
              </a:rPr>
              <a:t>*Thanks also to Dr. Ailene Ettinger and Dr. Ian </a:t>
            </a:r>
            <a:r>
              <a:rPr lang="en-US" sz="2100" dirty="0" err="1">
                <a:solidFill>
                  <a:schemeClr val="tx1"/>
                </a:solidFill>
              </a:rPr>
              <a:t>Breckheimer</a:t>
            </a:r>
            <a:r>
              <a:rPr lang="en-US" sz="2100" dirty="0">
                <a:solidFill>
                  <a:schemeClr val="tx1"/>
                </a:solidFill>
              </a:rPr>
              <a:t> for some of these slides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Fixed effects</a:t>
            </a:r>
          </a:p>
          <a:p>
            <a:pPr lvl="1"/>
            <a:r>
              <a:rPr lang="en-US" dirty="0"/>
              <a:t>Fit parameters, factors of interest in a model</a:t>
            </a:r>
          </a:p>
          <a:p>
            <a:pPr lvl="1"/>
            <a:r>
              <a:rPr lang="en-US" dirty="0"/>
              <a:t>“Repeatable” levels</a:t>
            </a:r>
          </a:p>
          <a:p>
            <a:pPr lvl="1"/>
            <a:r>
              <a:rPr lang="en-US" dirty="0"/>
              <a:t>Treatments in an experiment</a:t>
            </a:r>
          </a:p>
          <a:p>
            <a:r>
              <a:rPr lang="en-US" u="sng" dirty="0"/>
              <a:t>Random effects</a:t>
            </a:r>
          </a:p>
          <a:p>
            <a:pPr lvl="1"/>
            <a:r>
              <a:rPr lang="en-US" dirty="0"/>
              <a:t>Random samples from a larger population of interest</a:t>
            </a:r>
          </a:p>
          <a:p>
            <a:pPr lvl="1"/>
            <a:r>
              <a:rPr lang="en-US" dirty="0"/>
              <a:t>Non-repeatable</a:t>
            </a:r>
          </a:p>
          <a:p>
            <a:pPr lvl="1"/>
            <a:r>
              <a:rPr lang="en-US" dirty="0"/>
              <a:t>A grouping factor (blocks in an experiment, patient in a long-term study)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* Go to Code: ‘Mixed’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Models that acknowledge structure or non-independence in your data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884"/>
          <a:stretch/>
        </p:blipFill>
        <p:spPr>
          <a:xfrm>
            <a:off x="0" y="-617796"/>
            <a:ext cx="9144000" cy="7475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 dirty="0"/>
              <a:t>Real Example: Tree Rings and Range Boundaries</a:t>
            </a:r>
          </a:p>
        </p:txBody>
      </p:sp>
    </p:spTree>
    <p:extLst>
      <p:ext uri="{BB962C8B-B14F-4D97-AF65-F5344CB8AC3E}">
        <p14:creationId xmlns:p14="http://schemas.microsoft.com/office/powerpoint/2010/main" val="104790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pic>
        <p:nvPicPr>
          <p:cNvPr id="4" name="Picture 3" descr="treegrowthswe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4286" b="2857"/>
              <a:stretch>
                <a:fillRect/>
              </a:stretch>
            </p:blipFill>
          </mc:Choice>
          <mc:Fallback>
            <p:blipFill>
              <a:blip r:embed="rId3"/>
              <a:srcRect t="4286" b="2857"/>
              <a:stretch>
                <a:fillRect/>
              </a:stretch>
            </p:blipFill>
          </mc:Fallback>
        </mc:AlternateContent>
        <p:spPr>
          <a:xfrm>
            <a:off x="1490925" y="1286959"/>
            <a:ext cx="6019181" cy="558928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r>
              <a:rPr lang="en-US" dirty="0"/>
              <a:t>Random Effects?</a:t>
            </a:r>
          </a:p>
          <a:p>
            <a:pPr lvl="1"/>
            <a:r>
              <a:rPr lang="en-US" dirty="0"/>
              <a:t>Individual tree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865"/>
            <a:ext cx="8229600" cy="54164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Random Effects can: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83" y="1417638"/>
            <a:ext cx="3437412" cy="4708525"/>
          </a:xfrm>
        </p:spPr>
        <p:txBody>
          <a:bodyPr>
            <a:normAutofit lnSpcReduction="10000"/>
          </a:bodyPr>
          <a:lstStyle/>
          <a:p>
            <a:r>
              <a:rPr lang="en-US" sz="2595" dirty="0"/>
              <a:t>Have Random Slopes</a:t>
            </a:r>
          </a:p>
          <a:p>
            <a:r>
              <a:rPr lang="en-US" sz="2595" dirty="0"/>
              <a:t>Have Random Intercepts</a:t>
            </a:r>
          </a:p>
          <a:p>
            <a:r>
              <a:rPr lang="en-US" sz="2595" dirty="0"/>
              <a:t>Have Random Slopes AND Intercepts</a:t>
            </a:r>
          </a:p>
          <a:p>
            <a:pPr>
              <a:buNone/>
            </a:pPr>
            <a:endParaRPr lang="en-US" sz="2595" dirty="0"/>
          </a:p>
          <a:p>
            <a:endParaRPr lang="en-US" sz="2595" dirty="0"/>
          </a:p>
          <a:p>
            <a:endParaRPr lang="en-US" sz="2595" dirty="0"/>
          </a:p>
          <a:p>
            <a:pPr>
              <a:buNone/>
            </a:pPr>
            <a:r>
              <a:rPr lang="en-US" sz="2595" i="1" dirty="0"/>
              <a:t>You specify this in how you code the model</a:t>
            </a:r>
            <a:br>
              <a:rPr lang="en-US" i="1" dirty="0"/>
            </a:br>
            <a:endParaRPr lang="en-US" i="1" dirty="0"/>
          </a:p>
        </p:txBody>
      </p:sp>
      <p:pic>
        <p:nvPicPr>
          <p:cNvPr id="4" name="Picture 3" descr="randomslopes, fixed intercept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672095" y="1031077"/>
            <a:ext cx="5402014" cy="5402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randominterceptfixedslopes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7209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randomslopes&amp;inter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67000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7200" y="122585"/>
            <a:ext cx="8229600" cy="1989997"/>
          </a:xfrm>
          <a:prstGeom prst="roundRect">
            <a:avLst>
              <a:gd name="adj" fmla="val 10289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22586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Example: Trade-off between climatic and biotic range constraints (assessed from tree rings)?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" y="1776696"/>
            <a:ext cx="8229600" cy="4944779"/>
          </a:xfrm>
          <a:prstGeom prst="roundRect">
            <a:avLst>
              <a:gd name="adj" fmla="val 1135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722912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Fitness is constrained by climate in harsh environments and by species interactions in benign environments</a:t>
            </a:r>
          </a:p>
          <a:p>
            <a:r>
              <a:rPr lang="en-US" sz="2800" dirty="0"/>
              <a:t>(Brown 1996, MacArthur 1972, </a:t>
            </a:r>
            <a:r>
              <a:rPr lang="en-US" sz="2800" dirty="0" err="1"/>
              <a:t>Dobzhansky</a:t>
            </a:r>
            <a:r>
              <a:rPr lang="en-US" sz="2800" dirty="0"/>
              <a:t> 1950, Darwin/Wallace)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6616" y="247309"/>
            <a:ext cx="8229600" cy="1108417"/>
          </a:xfrm>
          <a:prstGeom prst="roundRect">
            <a:avLst>
              <a:gd name="adj" fmla="val 25774"/>
            </a:avLst>
          </a:prstGeom>
          <a:solidFill>
            <a:schemeClr val="accent1">
              <a:lumMod val="20000"/>
              <a:lumOff val="80000"/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3914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Stress Tradeoff Hypothesis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4669974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Climatic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vs. 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Biotic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>
                <a:solidFill>
                  <a:srgbClr val="000000"/>
                </a:solidFill>
              </a:rPr>
              <a:t> (physiology)        (e.g. competition)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"/>
    </mc:Choice>
    <mc:Fallback xmlns="">
      <p:transition xmlns:p14="http://schemas.microsoft.com/office/powerpoint/2010/main" spd="slow" advTm="20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5"/>
          <a:stretch/>
        </p:blipFill>
        <p:spPr>
          <a:xfrm>
            <a:off x="0" y="3590384"/>
            <a:ext cx="1879600" cy="3724816"/>
          </a:xfrm>
          <a:prstGeom prst="rect">
            <a:avLst/>
          </a:prstGeom>
        </p:spPr>
      </p:pic>
      <p:pic>
        <p:nvPicPr>
          <p:cNvPr id="4" name="Picture 3" descr="NA_vegma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266" y="1066794"/>
            <a:ext cx="6018502" cy="4429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7785" y="6348427"/>
            <a:ext cx="126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geo.msu.edu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34533" y="4124300"/>
            <a:ext cx="3606800" cy="1354667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MG_11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862" y="2972839"/>
            <a:ext cx="1753855" cy="30901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68799" y="3074433"/>
            <a:ext cx="3471334" cy="39741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904018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0458" y="0"/>
            <a:ext cx="3505056" cy="21939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269067" y="1185333"/>
            <a:ext cx="1524000" cy="1889102"/>
          </a:xfrm>
          <a:prstGeom prst="straightConnector1">
            <a:avLst/>
          </a:prstGeom>
          <a:ln w="76200" cmpd="sng">
            <a:solidFill>
              <a:schemeClr val="accent3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9600" y="6156349"/>
            <a:ext cx="153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Colorado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50313" y="2420721"/>
            <a:ext cx="155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Montana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1863" y="0"/>
            <a:ext cx="198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Washington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"/>
    </mc:Choice>
    <mc:Fallback xmlns="">
      <p:transition xmlns:p14="http://schemas.microsoft.com/office/powerpoint/2010/main" spd="slow" advTm="2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dirty="0"/>
                  <a:t>Response ~ Beta * Predictor + Intercept + Error</a:t>
                </a: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3493375" y="4093373"/>
            <a:ext cx="10510" cy="603111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DF3A65-B03B-A08A-6203-26574EEBEC2D}"/>
              </a:ext>
            </a:extLst>
          </p:cNvPr>
          <p:cNvCxnSpPr>
            <a:cxnSpLocks/>
          </p:cNvCxnSpPr>
          <p:nvPr/>
        </p:nvCxnSpPr>
        <p:spPr>
          <a:xfrm flipH="1">
            <a:off x="2269358" y="4719146"/>
            <a:ext cx="1250731" cy="0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3520089" y="4161361"/>
            <a:ext cx="2426574" cy="523329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1902372" y="4820966"/>
            <a:ext cx="168166" cy="600795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046450" y="4267200"/>
            <a:ext cx="5195178" cy="86699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7CC145-AFF4-0A9E-24D7-E155C75CC5DF}"/>
              </a:ext>
            </a:extLst>
          </p:cNvPr>
          <p:cNvCxnSpPr/>
          <p:nvPr/>
        </p:nvCxnSpPr>
        <p:spPr>
          <a:xfrm>
            <a:off x="3825766" y="315310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7C650E6-55D4-F11F-663A-E674DAD1FCE4}"/>
              </a:ext>
            </a:extLst>
          </p:cNvPr>
          <p:cNvSpPr/>
          <p:nvPr/>
        </p:nvSpPr>
        <p:spPr>
          <a:xfrm>
            <a:off x="3825766" y="293490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>
            <a:off x="4010136" y="3509007"/>
            <a:ext cx="3988236" cy="386970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85C245-8AFD-12D2-2A36-58A141A70081}"/>
              </a:ext>
            </a:extLst>
          </p:cNvPr>
          <p:cNvSpPr txBox="1"/>
          <p:nvPr/>
        </p:nvSpPr>
        <p:spPr>
          <a:xfrm>
            <a:off x="5241862" y="4668914"/>
            <a:ext cx="362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predictors?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add Betas</a:t>
            </a:r>
          </a:p>
          <a:p>
            <a:endParaRPr lang="en-US" dirty="0"/>
          </a:p>
          <a:p>
            <a:r>
              <a:rPr lang="en-US" dirty="0"/>
              <a:t>Not linear?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‘link function’ to transform to linear space</a:t>
            </a:r>
          </a:p>
          <a:p>
            <a:endParaRPr lang="en-US" dirty="0"/>
          </a:p>
          <a:p>
            <a:r>
              <a:rPr lang="en-US" dirty="0"/>
              <a:t>Error not normal?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 fit a different error </a:t>
            </a:r>
            <a:r>
              <a:rPr lang="en-US" i="1" dirty="0" err="1"/>
              <a:t>dist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/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6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8092" y="16075"/>
            <a:ext cx="8155139" cy="684086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3" y="-123911"/>
            <a:ext cx="6997986" cy="69979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37160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8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"/>
    </mc:Choice>
    <mc:Fallback xmlns="">
      <p:transition xmlns:p14="http://schemas.microsoft.com/office/powerpoint/2010/main" spd="slow" advTm="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6790262" y="64918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655767-0491-3342-9AE5-228A63B40EA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092" y="3691458"/>
            <a:ext cx="8565770" cy="3037418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85"/>
          <a:stretch/>
        </p:blipFill>
        <p:spPr>
          <a:xfrm>
            <a:off x="358092" y="3471324"/>
            <a:ext cx="8659801" cy="2980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94024" r="-1086" b="1748"/>
          <a:stretch/>
        </p:blipFill>
        <p:spPr>
          <a:xfrm>
            <a:off x="510492" y="6254752"/>
            <a:ext cx="8659801" cy="36617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106456" y="472455"/>
            <a:ext cx="4962143" cy="2551637"/>
          </a:xfrm>
          <a:prstGeom prst="roundRect">
            <a:avLst>
              <a:gd name="adj" fmla="val 0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106456" y="716644"/>
            <a:ext cx="4962143" cy="144489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Tree rings </a:t>
            </a:r>
          </a:p>
          <a:p>
            <a:r>
              <a:rPr lang="en-US" sz="4000" dirty="0"/>
              <a:t>= </a:t>
            </a:r>
          </a:p>
          <a:p>
            <a:r>
              <a:rPr lang="en-US" sz="4000" dirty="0"/>
              <a:t>natural time machines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90211" y="3235335"/>
            <a:ext cx="0" cy="830953"/>
          </a:xfrm>
          <a:prstGeom prst="straightConnector1">
            <a:avLst/>
          </a:pr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158134" y="3622685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3548327" y="3571202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MG_1065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04" y="352926"/>
            <a:ext cx="3561554" cy="2671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3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"/>
    </mc:Choice>
    <mc:Fallback xmlns="">
      <p:transition xmlns:p14="http://schemas.microsoft.com/office/powerpoint/2010/main"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_ABLA_BAItimeseries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-579000"/>
            <a:ext cx="6107208" cy="4885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4789" y="393672"/>
            <a:ext cx="567766" cy="2667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8" y="393672"/>
            <a:ext cx="3246074" cy="333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5018" y="4033344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018" y="4837776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"/>
    </mc:Choice>
    <mc:Fallback xmlns="">
      <p:transition xmlns:p14="http://schemas.microsoft.com/office/powerpoint/2010/main" spd="slow" advTm="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DLA_Fig3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0"/>
          <a:stretch/>
        </p:blipFill>
        <p:spPr>
          <a:xfrm>
            <a:off x="86583" y="635917"/>
            <a:ext cx="8954600" cy="249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466" y="5226925"/>
            <a:ext cx="64932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Growth Sensitivity to Climate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(Growth Synchrony between trees in a population)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48E40-9963-0499-C1EB-F553E9D99066}"/>
              </a:ext>
            </a:extLst>
          </p:cNvPr>
          <p:cNvSpPr txBox="1"/>
          <p:nvPr/>
        </p:nvSpPr>
        <p:spPr>
          <a:xfrm>
            <a:off x="1061956" y="3569250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2AA22-EE02-655E-D7D0-5B33F3099ED7}"/>
              </a:ext>
            </a:extLst>
          </p:cNvPr>
          <p:cNvSpPr txBox="1"/>
          <p:nvPr/>
        </p:nvSpPr>
        <p:spPr>
          <a:xfrm>
            <a:off x="1061956" y="4373682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</p:spTree>
    <p:extLst>
      <p:ext uri="{BB962C8B-B14F-4D97-AF65-F5344CB8AC3E}">
        <p14:creationId xmlns:p14="http://schemas.microsoft.com/office/powerpoint/2010/main" val="35985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xmlns:p14="http://schemas.microsoft.com/office/powerpoint/2010/main" spd="slow" advTm="2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546" y="265546"/>
            <a:ext cx="85331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Broad scale evidence for a climatic-biotic trade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24" y="6385679"/>
            <a:ext cx="2815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Anderegg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HilleRisLambers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1C0CD09-75F9-F1A3-D3F7-2C0BF3EB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3941"/>
            <a:ext cx="7772400" cy="51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"/>
    </mc:Choice>
    <mc:Fallback xmlns="">
      <p:transition xmlns:p14="http://schemas.microsoft.com/office/powerpoint/2010/main" spd="slow" advTm="20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other notes on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be nested or crossed</a:t>
            </a:r>
          </a:p>
          <a:p>
            <a:r>
              <a:rPr lang="en-US" dirty="0"/>
              <a:t>The coding is exactly the same in </a:t>
            </a:r>
            <a:r>
              <a:rPr lang="en-US" dirty="0" err="1"/>
              <a:t>lmer</a:t>
            </a:r>
            <a:r>
              <a:rPr lang="en-US" dirty="0"/>
              <a:t>, as long as you have unique identifiers for each random effect (e.g. tree number)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(fixed-effect </a:t>
            </a:r>
            <a:r>
              <a:rPr lang="en-US" sz="2000" dirty="0" err="1">
                <a:latin typeface="Courier"/>
                <a:cs typeface="Courier"/>
              </a:rPr>
              <a:t>parameter|random</a:t>
            </a:r>
            <a:r>
              <a:rPr lang="en-US" sz="2000" dirty="0">
                <a:latin typeface="Courier"/>
                <a:cs typeface="Courier"/>
              </a:rPr>
              <a:t> effect)</a:t>
            </a:r>
          </a:p>
          <a:p>
            <a:pPr lvl="1"/>
            <a:r>
              <a:rPr lang="en-US" dirty="0"/>
              <a:t>But if you have the same random effect name implicitly nested in larger groups, you *MUST* either explicitly code them as nested (1|mountainRange/site) or make EACH level a unique ID (1|mountainRange) + (1|site) as long as sites A,B,C have been explicitly renamed, e.g. </a:t>
            </a:r>
            <a:r>
              <a:rPr lang="en-US" dirty="0" err="1"/>
              <a:t>Bavarian.A</a:t>
            </a:r>
            <a:r>
              <a:rPr lang="en-US" dirty="0"/>
              <a:t>, </a:t>
            </a:r>
            <a:r>
              <a:rPr lang="en-US" dirty="0" err="1"/>
              <a:t>Bavarian.B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random effects estimated?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REML (restricted or residual maximum likelihood)</a:t>
            </a:r>
          </a:p>
          <a:p>
            <a:pPr lvl="1"/>
            <a:r>
              <a:rPr lang="en-US" dirty="0"/>
              <a:t>takes into account the loss of </a:t>
            </a:r>
            <a:r>
              <a:rPr lang="en-US" dirty="0" err="1"/>
              <a:t>df</a:t>
            </a:r>
            <a:r>
              <a:rPr lang="en-US" dirty="0"/>
              <a:t> due to estimation of the regression parameters</a:t>
            </a:r>
          </a:p>
          <a:p>
            <a:r>
              <a:rPr lang="en-US" dirty="0"/>
              <a:t>ML (maximum likelihood)</a:t>
            </a:r>
          </a:p>
          <a:p>
            <a:r>
              <a:rPr lang="en-US" dirty="0"/>
              <a:t>To compare models with different fixed effects, use ML (Note: REML is the default in 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  <a:p>
            <a:r>
              <a:rPr lang="en-US" dirty="0"/>
              <a:t>To compare models with the same fixed effects, but different random effects, use REML </a:t>
            </a:r>
          </a:p>
          <a:p>
            <a:r>
              <a:rPr lang="en-US" dirty="0"/>
              <a:t>Both REML &amp; ML assume random effects &amp; error are normally distributed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Mixed Effects Models List Serve/Douglas Bates</a:t>
            </a:r>
          </a:p>
          <a:p>
            <a:pPr lvl="1"/>
            <a:r>
              <a:rPr lang="en-US" dirty="0">
                <a:hlinkClick r:id="rId2"/>
              </a:rPr>
              <a:t>r-sig-mixed-models@r-project.org</a:t>
            </a:r>
            <a:endParaRPr lang="en-US" dirty="0"/>
          </a:p>
          <a:p>
            <a:r>
              <a:rPr lang="en-US" dirty="0" err="1"/>
              <a:t>Zuur</a:t>
            </a:r>
            <a:r>
              <a:rPr lang="en-US" dirty="0"/>
              <a:t> et al. </a:t>
            </a:r>
            <a:r>
              <a:rPr lang="en-US" b="1" dirty="0"/>
              <a:t>Mixed effects models and extensions in ecology with R.</a:t>
            </a:r>
          </a:p>
          <a:p>
            <a:r>
              <a:rPr lang="en-US" dirty="0">
                <a:hlinkClick r:id="rId3"/>
              </a:rPr>
              <a:t>https://ourcodingclub.github.io/tutorials/mixed-models/</a:t>
            </a:r>
            <a:r>
              <a:rPr lang="en-US" dirty="0"/>
              <a:t> &lt;- great tutorial (from which I stole the dragons dataset)</a:t>
            </a:r>
          </a:p>
          <a:p>
            <a:r>
              <a:rPr lang="en-US" dirty="0"/>
              <a:t>Articles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Lme4: Mixed-effects modeling with R. (Bates’ 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What about classical ANOVA territory?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𝐵𝑎𝑣𝑎𝑟𝑖𝑎𝑛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3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" r="53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2326726" y="3939621"/>
            <a:ext cx="0" cy="853096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2294757" y="3939620"/>
            <a:ext cx="2739698" cy="299585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2091559" y="4715862"/>
            <a:ext cx="84082" cy="444717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175641" y="3549034"/>
            <a:ext cx="4582511" cy="13842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 flipV="1">
            <a:off x="2695465" y="4366169"/>
            <a:ext cx="2805771" cy="152524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E1F70D-F541-6CB9-BC10-A5DC5E9FBA05}"/>
              </a:ext>
            </a:extLst>
          </p:cNvPr>
          <p:cNvCxnSpPr>
            <a:cxnSpLocks/>
          </p:cNvCxnSpPr>
          <p:nvPr/>
        </p:nvCxnSpPr>
        <p:spPr>
          <a:xfrm flipV="1">
            <a:off x="2655614" y="4288435"/>
            <a:ext cx="0" cy="504282"/>
          </a:xfrm>
          <a:prstGeom prst="line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033D8D-E6EB-DB35-6BE6-8D44177F610A}"/>
              </a:ext>
            </a:extLst>
          </p:cNvPr>
          <p:cNvSpPr txBox="1"/>
          <p:nvPr/>
        </p:nvSpPr>
        <p:spPr>
          <a:xfrm>
            <a:off x="5160580" y="5641894"/>
            <a:ext cx="344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‘classic’ statistics are just special cases of linear models!</a:t>
            </a:r>
          </a:p>
        </p:txBody>
      </p:sp>
    </p:spTree>
    <p:extLst>
      <p:ext uri="{BB962C8B-B14F-4D97-AF65-F5344CB8AC3E}">
        <p14:creationId xmlns:p14="http://schemas.microsoft.com/office/powerpoint/2010/main" val="38436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lm</a:t>
            </a:r>
            <a:r>
              <a:rPr lang="en-US" dirty="0"/>
              <a:t>() Function Deep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– Workhorse linear model fitting function in {stats} (i.e. don’t have to load any packages)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0CCE51-728A-30BF-2DB3-9EC0AC2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19" y="2294674"/>
            <a:ext cx="7997794" cy="131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EEC6-24F2-A83F-75B2-926717AF6E47}"/>
              </a:ext>
            </a:extLst>
          </p:cNvPr>
          <p:cNvSpPr txBox="1"/>
          <p:nvPr/>
        </p:nvSpPr>
        <p:spPr>
          <a:xfrm>
            <a:off x="777765" y="3605047"/>
            <a:ext cx="72746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formula</a:t>
            </a:r>
            <a:r>
              <a:rPr lang="en-US" dirty="0"/>
              <a:t>: The specification of the model you want to fit, in the form</a:t>
            </a:r>
          </a:p>
          <a:p>
            <a:r>
              <a:rPr lang="en-US" dirty="0" err="1"/>
              <a:t>ResponseVariable</a:t>
            </a:r>
            <a:r>
              <a:rPr lang="en-US" dirty="0"/>
              <a:t> ~ Predictor1 + Predictor2 +…</a:t>
            </a:r>
          </a:p>
          <a:p>
            <a:r>
              <a:rPr lang="en-US" b="1" u="sng" dirty="0"/>
              <a:t>data:</a:t>
            </a:r>
            <a:r>
              <a:rPr lang="en-US" dirty="0"/>
              <a:t> A data frame object, with:</a:t>
            </a:r>
          </a:p>
          <a:p>
            <a:r>
              <a:rPr lang="en-US" dirty="0"/>
              <a:t> 	rows = each observation (i.e. one </a:t>
            </a:r>
            <a:r>
              <a:rPr lang="en-US" dirty="0" err="1"/>
              <a:t>ResponseVariable</a:t>
            </a:r>
            <a:r>
              <a:rPr lang="en-US" dirty="0"/>
              <a:t> data point)</a:t>
            </a:r>
          </a:p>
          <a:p>
            <a:r>
              <a:rPr lang="en-US" b="1" dirty="0"/>
              <a:t>	</a:t>
            </a:r>
            <a:r>
              <a:rPr lang="en-US" dirty="0"/>
              <a:t>columns = </a:t>
            </a:r>
            <a:r>
              <a:rPr lang="en-US" dirty="0" err="1"/>
              <a:t>ResponseVariable</a:t>
            </a:r>
            <a:r>
              <a:rPr lang="en-US" dirty="0"/>
              <a:t> plus a column for each predictor</a:t>
            </a:r>
          </a:p>
          <a:p>
            <a:r>
              <a:rPr lang="en-US" b="1" u="sng" dirty="0"/>
              <a:t>subset</a:t>
            </a:r>
            <a:r>
              <a:rPr lang="en-US" dirty="0"/>
              <a:t>: a Boolean statement about how to subset ‘data’ </a:t>
            </a:r>
          </a:p>
          <a:p>
            <a:r>
              <a:rPr lang="en-US" b="1" u="sng" dirty="0"/>
              <a:t>weights:</a:t>
            </a:r>
            <a:r>
              <a:rPr lang="en-US" dirty="0"/>
              <a:t> a vector or column name in ‘data’ with weights for each data point</a:t>
            </a:r>
          </a:p>
          <a:p>
            <a:endParaRPr lang="en-US" b="1" u="sng" dirty="0"/>
          </a:p>
          <a:p>
            <a:r>
              <a:rPr lang="en-US" b="1" u="sng" dirty="0"/>
              <a:t>* Go to Code Example</a:t>
            </a:r>
          </a:p>
        </p:txBody>
      </p:sp>
    </p:spTree>
    <p:extLst>
      <p:ext uri="{BB962C8B-B14F-4D97-AF65-F5344CB8AC3E}">
        <p14:creationId xmlns:p14="http://schemas.microsoft.com/office/powerpoint/2010/main" val="28534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5-16 at 10.43.22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462" r="-29462"/>
          <a:stretch>
            <a:fillRect/>
          </a:stretch>
        </p:blipFill>
        <p:spPr>
          <a:xfrm>
            <a:off x="10510" y="649363"/>
            <a:ext cx="9144000" cy="5028849"/>
          </a:xfrm>
        </p:spPr>
      </p:pic>
      <p:sp>
        <p:nvSpPr>
          <p:cNvPr id="5" name="TextBox 4"/>
          <p:cNvSpPr txBox="1"/>
          <p:nvPr/>
        </p:nvSpPr>
        <p:spPr>
          <a:xfrm>
            <a:off x="457200" y="6350323"/>
            <a:ext cx="26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Fazli</a:t>
            </a:r>
            <a:r>
              <a:rPr lang="en-US" dirty="0"/>
              <a:t> et al. 2011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81BC5-D552-0537-AFD1-1DC0DE5560FA}"/>
              </a:ext>
            </a:extLst>
          </p:cNvPr>
          <p:cNvSpPr txBox="1"/>
          <p:nvPr/>
        </p:nvSpPr>
        <p:spPr>
          <a:xfrm>
            <a:off x="2324053" y="5562306"/>
            <a:ext cx="5106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‘Hierarchical’ modeling, because random effects are drawn from a distribution set by a ‘hyper-</a:t>
            </a:r>
            <a:r>
              <a:rPr lang="en-US" dirty="0" err="1"/>
              <a:t>paramter</a:t>
            </a:r>
            <a:r>
              <a:rPr lang="en-US" dirty="0"/>
              <a:t>’. Instead of estimating each b</a:t>
            </a:r>
            <a:r>
              <a:rPr lang="en-US" baseline="-25000" dirty="0"/>
              <a:t>n</a:t>
            </a:r>
            <a:r>
              <a:rPr lang="en-US" dirty="0"/>
              <a:t> you estimate  the DISTRIBUTION of bs!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A833A5-F003-9DD1-0814-02334CFBA3EA}"/>
              </a:ext>
            </a:extLst>
          </p:cNvPr>
          <p:cNvCxnSpPr/>
          <p:nvPr/>
        </p:nvCxnSpPr>
        <p:spPr>
          <a:xfrm>
            <a:off x="5412828" y="353776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C2FBC931-A6FD-4114-E663-412A40C6D0AE}"/>
              </a:ext>
            </a:extLst>
          </p:cNvPr>
          <p:cNvSpPr/>
          <p:nvPr/>
        </p:nvSpPr>
        <p:spPr>
          <a:xfrm>
            <a:off x="5412828" y="331956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400" dirty="0"/>
              <a:t>Nuisance factors contribute variability to your experiment, potentially masking or amplifying the variability associated with treatment groups </a:t>
            </a:r>
          </a:p>
          <a:p>
            <a:pPr lvl="1"/>
            <a:r>
              <a:rPr lang="en-US" sz="2400" dirty="0"/>
              <a:t>Pseudo replication:  </a:t>
            </a:r>
          </a:p>
          <a:p>
            <a:pPr lvl="2"/>
            <a:r>
              <a:rPr lang="en-US" sz="2000" dirty="0"/>
              <a:t>Individual plants grown in trays and placed in chambers</a:t>
            </a:r>
          </a:p>
          <a:p>
            <a:pPr lvl="2"/>
            <a:r>
              <a:rPr lang="en-US" sz="2000" dirty="0"/>
              <a:t>Are the individuals, trays, or chambers your experimental unit?</a:t>
            </a:r>
          </a:p>
          <a:p>
            <a:pPr lvl="1"/>
            <a:r>
              <a:rPr lang="en-US" sz="2400" dirty="0"/>
              <a:t>Spatially nested:</a:t>
            </a:r>
          </a:p>
          <a:p>
            <a:pPr lvl="2"/>
            <a:r>
              <a:rPr lang="en-US" sz="2000" dirty="0"/>
              <a:t>Interested in the impact of a particular reading curriculum on students, which are nested within a classroom, within a district. </a:t>
            </a:r>
          </a:p>
          <a:p>
            <a:pPr lvl="1"/>
            <a:r>
              <a:rPr lang="en-US" sz="2400" dirty="0"/>
              <a:t>Repeated measures of an individual over time (not decades)</a:t>
            </a:r>
            <a:r>
              <a:rPr lang="en-US" dirty="0"/>
              <a:t> </a:t>
            </a:r>
            <a:endParaRPr lang="en-US" sz="2000" dirty="0"/>
          </a:p>
          <a:p>
            <a:pPr lvl="1"/>
            <a:r>
              <a:rPr lang="en-US" sz="2400" dirty="0"/>
              <a:t>Assuming there is some independence, </a:t>
            </a:r>
            <a:r>
              <a:rPr lang="en-US" sz="2400" b="1" dirty="0"/>
              <a:t>but not total independence</a:t>
            </a:r>
            <a:r>
              <a:rPr lang="en-US" sz="2400" dirty="0"/>
              <a:t>, among</a:t>
            </a:r>
            <a:r>
              <a:rPr lang="en-US" sz="2400" b="1" dirty="0"/>
              <a:t> </a:t>
            </a:r>
            <a:r>
              <a:rPr lang="en-US" sz="2400" dirty="0"/>
              <a:t>individuals in a group (tray, chamber, school, etc.)</a:t>
            </a:r>
          </a:p>
          <a:p>
            <a:r>
              <a:rPr lang="en-US" sz="2400" dirty="0"/>
              <a:t>Unbalanced data (sample size varies among treatments)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800" dirty="0"/>
              <a:t>Interested in the </a:t>
            </a:r>
            <a:r>
              <a:rPr lang="en-US" sz="2800" b="1" dirty="0"/>
              <a:t>variance</a:t>
            </a:r>
            <a:r>
              <a:rPr lang="en-US" sz="2800" dirty="0"/>
              <a:t> associated with a particular factor. </a:t>
            </a:r>
          </a:p>
          <a:p>
            <a:pPr lvl="1"/>
            <a:r>
              <a:rPr lang="en-US" dirty="0"/>
              <a:t>Genotypes randomly selected from a population:</a:t>
            </a:r>
          </a:p>
          <a:p>
            <a:pPr lvl="2"/>
            <a:r>
              <a:rPr lang="en-US" dirty="0"/>
              <a:t>To what degree do they vary in response to a particular environmental parameter</a:t>
            </a:r>
          </a:p>
          <a:p>
            <a:pPr lvl="1"/>
            <a:r>
              <a:rPr lang="en-US" dirty="0"/>
              <a:t>Variance Decomposition:</a:t>
            </a:r>
          </a:p>
          <a:p>
            <a:pPr lvl="2"/>
            <a:r>
              <a:rPr lang="en-US" dirty="0"/>
              <a:t>You can partition variance using the variance estimates of hyperparameters </a:t>
            </a:r>
          </a:p>
          <a:p>
            <a:pPr lvl="2"/>
            <a:endParaRPr lang="en-US" dirty="0"/>
          </a:p>
        </p:txBody>
      </p:sp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AE17FF8-D737-0885-5312-E3E27A78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4335190"/>
            <a:ext cx="3859485" cy="2199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6A71D-0AD7-1BBB-6A72-795418C75C21}"/>
              </a:ext>
            </a:extLst>
          </p:cNvPr>
          <p:cNvSpPr txBox="1"/>
          <p:nvPr/>
        </p:nvSpPr>
        <p:spPr>
          <a:xfrm>
            <a:off x="5976099" y="5759668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Anderegg et al. 2021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15734</TotalTime>
  <Words>1177</Words>
  <Application>Microsoft Macintosh PowerPoint</Application>
  <PresentationFormat>On-screen Show (4:3)</PresentationFormat>
  <Paragraphs>169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Courier</vt:lpstr>
      <vt:lpstr>Wingdings</vt:lpstr>
      <vt:lpstr>Office Theme</vt:lpstr>
      <vt:lpstr>Linear Mixed Effects Models</vt:lpstr>
      <vt:lpstr>5min Prior Knowledge Primer</vt:lpstr>
      <vt:lpstr>5min Prior Knowledge Primer</vt:lpstr>
      <vt:lpstr>lm() Function Deep Dive</vt:lpstr>
      <vt:lpstr>‘Mixed’ Models</vt:lpstr>
      <vt:lpstr>‘Mixed’ Models</vt:lpstr>
      <vt:lpstr>PowerPoint Presentation</vt:lpstr>
      <vt:lpstr>Mixed-effects Models: Why use them?</vt:lpstr>
      <vt:lpstr>Mixed-effects Models: Why use them?</vt:lpstr>
      <vt:lpstr>Fixed vs. Random Effects</vt:lpstr>
      <vt:lpstr>* Go to Code: ‘Mixed’ Models</vt:lpstr>
      <vt:lpstr>Real Example: Tree Rings and Range Boundaries</vt:lpstr>
      <vt:lpstr>Example: Tree growth at Mt. Rainier</vt:lpstr>
      <vt:lpstr>Example: Tree growth at Mt. Rainier</vt:lpstr>
      <vt:lpstr>Example: Tree growth at Mt. Rainier</vt:lpstr>
      <vt:lpstr>Random Effects can: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other notes on random effects</vt:lpstr>
      <vt:lpstr>How are random effects estimated?</vt:lpstr>
      <vt:lpstr>Resources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  in Mixed Effects Models</dc:title>
  <dc:creator>Ailene Kane</dc:creator>
  <cp:lastModifiedBy>Leander Anderegg</cp:lastModifiedBy>
  <cp:revision>18</cp:revision>
  <dcterms:created xsi:type="dcterms:W3CDTF">2012-02-14T18:28:29Z</dcterms:created>
  <dcterms:modified xsi:type="dcterms:W3CDTF">2025-04-16T17:56:15Z</dcterms:modified>
</cp:coreProperties>
</file>